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4"/>
    <p:sldMasterId id="2147483866" r:id="rId5"/>
    <p:sldMasterId id="2147483885" r:id="rId6"/>
    <p:sldMasterId id="2147483897" r:id="rId7"/>
  </p:sldMasterIdLst>
  <p:notesMasterIdLst>
    <p:notesMasterId r:id="rId25"/>
  </p:notesMasterIdLst>
  <p:handoutMasterIdLst>
    <p:handoutMasterId r:id="rId26"/>
  </p:handoutMasterIdLst>
  <p:sldIdLst>
    <p:sldId id="1341" r:id="rId8"/>
    <p:sldId id="1365" r:id="rId9"/>
    <p:sldId id="1375" r:id="rId10"/>
    <p:sldId id="1379" r:id="rId11"/>
    <p:sldId id="1372" r:id="rId12"/>
    <p:sldId id="1367" r:id="rId13"/>
    <p:sldId id="1380" r:id="rId14"/>
    <p:sldId id="843" r:id="rId15"/>
    <p:sldId id="1384" r:id="rId16"/>
    <p:sldId id="844" r:id="rId17"/>
    <p:sldId id="1376" r:id="rId18"/>
    <p:sldId id="1377" r:id="rId19"/>
    <p:sldId id="1378" r:id="rId20"/>
    <p:sldId id="1382" r:id="rId21"/>
    <p:sldId id="1383" r:id="rId22"/>
    <p:sldId id="313" r:id="rId23"/>
    <p:sldId id="1356" r:id="rId2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D06345D-B75D-4E36-BB66-654D28931239}">
          <p14:sldIdLst>
            <p14:sldId id="1341"/>
            <p14:sldId id="1365"/>
            <p14:sldId id="1375"/>
            <p14:sldId id="1379"/>
            <p14:sldId id="1372"/>
            <p14:sldId id="1367"/>
            <p14:sldId id="1380"/>
            <p14:sldId id="843"/>
            <p14:sldId id="1384"/>
            <p14:sldId id="844"/>
            <p14:sldId id="1376"/>
            <p14:sldId id="1377"/>
            <p14:sldId id="1378"/>
            <p14:sldId id="1382"/>
            <p14:sldId id="1383"/>
            <p14:sldId id="313"/>
            <p14:sldId id="1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69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use, Blake D" initials="KBD" lastIdx="8" clrIdx="0">
    <p:extLst>
      <p:ext uri="{19B8F6BF-5375-455C-9EA6-DF929625EA0E}">
        <p15:presenceInfo xmlns:p15="http://schemas.microsoft.com/office/powerpoint/2012/main" userId="S::blake.kluse@pnnl.gov::66ab20a6-95a4-4cd8-bae1-8ac0e4c03c0e" providerId="AD"/>
      </p:ext>
    </p:extLst>
  </p:cmAuthor>
  <p:cmAuthor id="2" name="Stephen J. Young" initials="SJY" lastIdx="7" clrIdx="1">
    <p:extLst>
      <p:ext uri="{19B8F6BF-5375-455C-9EA6-DF929625EA0E}">
        <p15:presenceInfo xmlns:p15="http://schemas.microsoft.com/office/powerpoint/2012/main" userId="Stephen J. Young" providerId="None"/>
      </p:ext>
    </p:extLst>
  </p:cmAuthor>
  <p:cmAuthor id="3" name="Gosink, Luke" initials="GL" lastIdx="1" clrIdx="2">
    <p:extLst>
      <p:ext uri="{19B8F6BF-5375-455C-9EA6-DF929625EA0E}">
        <p15:presenceInfo xmlns:p15="http://schemas.microsoft.com/office/powerpoint/2012/main" userId="S::luke.gosink@pnnl.gov::f9016b4f-38ba-40cd-bfdd-4207b8c5786e" providerId="AD"/>
      </p:ext>
    </p:extLst>
  </p:cmAuthor>
  <p:cmAuthor id="4" name="Smith, Karen S" initials="SKS" lastIdx="17" clrIdx="3">
    <p:extLst>
      <p:ext uri="{19B8F6BF-5375-455C-9EA6-DF929625EA0E}">
        <p15:presenceInfo xmlns:p15="http://schemas.microsoft.com/office/powerpoint/2012/main" userId="S::Karen.Smith@pnnl.gov::218a17dd-f03d-4f29-9c5b-e0a396ee485c" providerId="AD"/>
      </p:ext>
    </p:extLst>
  </p:cmAuthor>
  <p:cmAuthor id="5" name="Tuor, Aaron R" initials="TAR" lastIdx="1" clrIdx="4">
    <p:extLst>
      <p:ext uri="{19B8F6BF-5375-455C-9EA6-DF929625EA0E}">
        <p15:presenceInfo xmlns:p15="http://schemas.microsoft.com/office/powerpoint/2012/main" userId="S::aaron.tuor@pnnl.gov::465ba38a-2e68-4701-a295-8544976f2e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6CD"/>
    <a:srgbClr val="D9D9D9"/>
    <a:srgbClr val="FFC000"/>
    <a:srgbClr val="C483CF"/>
    <a:srgbClr val="A63F1E"/>
    <a:srgbClr val="00AFEF"/>
    <a:srgbClr val="C37FCF"/>
    <a:srgbClr val="00ADED"/>
    <a:srgbClr val="FFC785"/>
    <a:srgbClr val="83D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28" autoAdjust="0"/>
  </p:normalViewPr>
  <p:slideViewPr>
    <p:cSldViewPr snapToGrid="0">
      <p:cViewPr varScale="1">
        <p:scale>
          <a:sx n="67" d="100"/>
          <a:sy n="67" d="100"/>
        </p:scale>
        <p:origin x="758" y="70"/>
      </p:cViewPr>
      <p:guideLst>
        <p:guide orient="horz" pos="1296"/>
        <p:guide pos="6936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FDD0A83E-D008-4B61-9C09-8D09A16186AA}"/>
    <pc:docChg chg="undo custSel addSld delSld modSld modSection">
      <pc:chgData name="Drgona, Jan" userId="8107277a-43fb-42e1-8aa0-684adf187181" providerId="ADAL" clId="{FDD0A83E-D008-4B61-9C09-8D09A16186AA}" dt="2021-10-15T22:45:04.909" v="5" actId="478"/>
      <pc:docMkLst>
        <pc:docMk/>
      </pc:docMkLst>
      <pc:sldChg chg="addSp delSp mod">
        <pc:chgData name="Drgona, Jan" userId="8107277a-43fb-42e1-8aa0-684adf187181" providerId="ADAL" clId="{FDD0A83E-D008-4B61-9C09-8D09A16186AA}" dt="2021-10-15T22:45:04.909" v="5" actId="478"/>
        <pc:sldMkLst>
          <pc:docMk/>
          <pc:sldMk cId="3352632306" sldId="1341"/>
        </pc:sldMkLst>
        <pc:spChg chg="add del">
          <ac:chgData name="Drgona, Jan" userId="8107277a-43fb-42e1-8aa0-684adf187181" providerId="ADAL" clId="{FDD0A83E-D008-4B61-9C09-8D09A16186AA}" dt="2021-10-15T22:45:04.909" v="5" actId="478"/>
          <ac:spMkLst>
            <pc:docMk/>
            <pc:sldMk cId="3352632306" sldId="1341"/>
            <ac:spMk id="9" creationId="{40189DC5-89FC-4B73-ADAF-80B06873D388}"/>
          </ac:spMkLst>
        </pc:spChg>
      </pc:sldChg>
      <pc:sldChg chg="add del">
        <pc:chgData name="Drgona, Jan" userId="8107277a-43fb-42e1-8aa0-684adf187181" providerId="ADAL" clId="{FDD0A83E-D008-4B61-9C09-8D09A16186AA}" dt="2021-10-15T22:45:04.852" v="4" actId="47"/>
        <pc:sldMkLst>
          <pc:docMk/>
          <pc:sldMk cId="3598936704" sldId="1372"/>
        </pc:sldMkLst>
      </pc:sldChg>
      <pc:sldChg chg="add del">
        <pc:chgData name="Drgona, Jan" userId="8107277a-43fb-42e1-8aa0-684adf187181" providerId="ADAL" clId="{FDD0A83E-D008-4B61-9C09-8D09A16186AA}" dt="2021-10-15T22:45:04.461" v="3" actId="47"/>
        <pc:sldMkLst>
          <pc:docMk/>
          <pc:sldMk cId="2384378062" sldId="1380"/>
        </pc:sldMkLst>
      </pc:sldChg>
    </pc:docChg>
  </pc:docChgLst>
  <pc:docChgLst>
    <pc:chgData name="Drgona, Jan" userId="8107277a-43fb-42e1-8aa0-684adf187181" providerId="ADAL" clId="{A7D602F6-89B4-4440-88A0-917B3BDD6958}"/>
    <pc:docChg chg="undo custSel modSld">
      <pc:chgData name="Drgona, Jan" userId="8107277a-43fb-42e1-8aa0-684adf187181" providerId="ADAL" clId="{A7D602F6-89B4-4440-88A0-917B3BDD6958}" dt="2021-07-22T20:23:36.140" v="216" actId="20577"/>
      <pc:docMkLst>
        <pc:docMk/>
      </pc:docMkLst>
      <pc:sldChg chg="addSp modSp mod">
        <pc:chgData name="Drgona, Jan" userId="8107277a-43fb-42e1-8aa0-684adf187181" providerId="ADAL" clId="{A7D602F6-89B4-4440-88A0-917B3BDD6958}" dt="2021-07-22T19:51:21.401" v="95" actId="20577"/>
        <pc:sldMkLst>
          <pc:docMk/>
          <pc:sldMk cId="3352632306" sldId="1341"/>
        </pc:sldMkLst>
        <pc:spChg chg="mod">
          <ac:chgData name="Drgona, Jan" userId="8107277a-43fb-42e1-8aa0-684adf187181" providerId="ADAL" clId="{A7D602F6-89B4-4440-88A0-917B3BDD6958}" dt="2021-07-22T19:49:57.267" v="53" actId="1076"/>
          <ac:spMkLst>
            <pc:docMk/>
            <pc:sldMk cId="3352632306" sldId="1341"/>
            <ac:spMk id="2" creationId="{4F8BEF58-0449-9846-A5A2-D55961FE0885}"/>
          </ac:spMkLst>
        </pc:spChg>
        <pc:spChg chg="mod">
          <ac:chgData name="Drgona, Jan" userId="8107277a-43fb-42e1-8aa0-684adf187181" providerId="ADAL" clId="{A7D602F6-89B4-4440-88A0-917B3BDD6958}" dt="2021-07-22T19:50:04.917" v="56" actId="1076"/>
          <ac:spMkLst>
            <pc:docMk/>
            <pc:sldMk cId="3352632306" sldId="1341"/>
            <ac:spMk id="3" creationId="{19E1D2E7-9C1F-2A4D-860E-ABC301F304F7}"/>
          </ac:spMkLst>
        </pc:spChg>
        <pc:spChg chg="mod">
          <ac:chgData name="Drgona, Jan" userId="8107277a-43fb-42e1-8aa0-684adf187181" providerId="ADAL" clId="{A7D602F6-89B4-4440-88A0-917B3BDD6958}" dt="2021-07-22T19:50:00.872" v="54" actId="1076"/>
          <ac:spMkLst>
            <pc:docMk/>
            <pc:sldMk cId="3352632306" sldId="1341"/>
            <ac:spMk id="8" creationId="{33F60979-F64F-4447-B32B-860CD24F32E3}"/>
          </ac:spMkLst>
        </pc:spChg>
        <pc:spChg chg="add mod">
          <ac:chgData name="Drgona, Jan" userId="8107277a-43fb-42e1-8aa0-684adf187181" providerId="ADAL" clId="{A7D602F6-89B4-4440-88A0-917B3BDD6958}" dt="2021-07-22T19:51:21.401" v="95" actId="20577"/>
          <ac:spMkLst>
            <pc:docMk/>
            <pc:sldMk cId="3352632306" sldId="1341"/>
            <ac:spMk id="9" creationId="{40189DC5-89FC-4B73-ADAF-80B06873D388}"/>
          </ac:spMkLst>
        </pc:spChg>
      </pc:sldChg>
      <pc:sldChg chg="modSp mod">
        <pc:chgData name="Drgona, Jan" userId="8107277a-43fb-42e1-8aa0-684adf187181" providerId="ADAL" clId="{A7D602F6-89B4-4440-88A0-917B3BDD6958}" dt="2021-07-22T20:23:36.140" v="216" actId="20577"/>
        <pc:sldMkLst>
          <pc:docMk/>
          <pc:sldMk cId="4252329399" sldId="1356"/>
        </pc:sldMkLst>
        <pc:spChg chg="mod">
          <ac:chgData name="Drgona, Jan" userId="8107277a-43fb-42e1-8aa0-684adf187181" providerId="ADAL" clId="{A7D602F6-89B4-4440-88A0-917B3BDD6958}" dt="2021-07-22T20:23:36.140" v="216" actId="20577"/>
          <ac:spMkLst>
            <pc:docMk/>
            <pc:sldMk cId="4252329399" sldId="1356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A7D602F6-89B4-4440-88A0-917B3BDD6958}" dt="2021-07-22T19:52:40.962" v="171" actId="20577"/>
        <pc:sldMkLst>
          <pc:docMk/>
          <pc:sldMk cId="2105521208" sldId="1365"/>
        </pc:sldMkLst>
        <pc:spChg chg="mod">
          <ac:chgData name="Drgona, Jan" userId="8107277a-43fb-42e1-8aa0-684adf187181" providerId="ADAL" clId="{A7D602F6-89B4-4440-88A0-917B3BDD6958}" dt="2021-07-22T19:52:40.962" v="171" actId="20577"/>
          <ac:spMkLst>
            <pc:docMk/>
            <pc:sldMk cId="2105521208" sldId="1365"/>
            <ac:spMk id="4" creationId="{179DC475-5F84-0745-9559-0BA6329C7E8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I’m giving today is for a data-driven method for dynamics modeling.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care about this because people interact with and depend on complicated systems all the time.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understanding of these systems can lead to outcomes which are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More energy efficient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Cost effective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Conducive to human life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an accurate model of a system enables scientific discovery,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critical information to support high stakes decisions in changing environments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to provide necessary information for predictive maintenance of high value equipment, avoiding costly and potentially dangerous equipment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common and lucrative uses of systems models are for predictive control in manufacturing and other large scale enterprises.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presenting a method today which bridges benefits of traditional physics-based modeling with  more recent data-driven modeling using deep learning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physics-based modeling works very well and is widely used in many real world applications. However, it can’t always be applied to every situation.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missing information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incomplete awareness of the model state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limitations on the available operational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large scale systems, not only are they difficult to model from first principles, it is also not always possible to simulate the system in real time.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Data-driven approaches for systems modeling are an alternative in these situations but can come with their own disadvantages.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 lot of data to train and may behave unpredictably outside the distribution of training data in unobserved regions of the system state space.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modern neural network approaches don’t typically provide constraints enforcement within physically realizable and operationally safe bounds,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3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presentation I’m giving today is for a data-driven method for dynamics modeling.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care about this because people interact with and depend on complicated systems all the time.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understanding of these systems can lead to outcomes which are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More energy efficient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Cost effective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Conducive to human life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an accurate model of a system enables scientific discovery,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critical information to support high stakes decisions in changing environments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to provide necessary information for predictive maintenance of high value equipment, avoiding costly and potentially dangerous equipment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Failures.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common and lucrative uses of systems models are for predictive control in manufacturing and other large scale enterprises.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presenting a method today which bridges benefits of traditional physics-based modeling with  more recent data-driven modeling using deep learning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physics-based modeling works very well and is widely used in many real world applications. However, it can’t always be applied to every situation.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missing information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incomplete awareness of the model state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limitations on the available operational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large scale systems, not only are they difficult to model from first principles, it is also not always possible to simulate the system in real time.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Data-driven approaches for systems modeling are an alternative in these situations but can come with their own disadvantages.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 lot of data to train and may behave unpredictably outside the distribution of training data in unobserved regions of the system state space.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modern neural network approaches don’t typically provide constraints enforcement within physically realizable and operationally safe bounds,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55362-50C5-480D-87AE-50F125AEE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5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198A-2C35-4687-AEE6-2E7318CB9C4B}" type="datetime1">
              <a:rPr lang="en-US" smtClean="0"/>
              <a:t>10/15/2021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702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30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/>
            </a:lvl2pPr>
            <a:lvl3pPr marL="1097236" indent="0">
              <a:buNone/>
              <a:defRPr/>
            </a:lvl3pPr>
            <a:lvl4pPr marL="1645854" indent="0">
              <a:buNone/>
              <a:defRPr/>
            </a:lvl4pPr>
            <a:lvl5pPr marL="2194472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30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6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2" y="4915646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90AF-1FB5-4879-AB81-581C4D449F03}" type="datetime1">
              <a:rPr lang="en-US" smtClean="0"/>
              <a:t>10/15/2021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73011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3685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60" y="3429000"/>
            <a:ext cx="4572000" cy="420485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81A4A-BD00-4FA9-BE2A-C6D42048CD76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DB7E534-7B03-B442-8160-F21C6B803D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2" y="290609"/>
            <a:ext cx="9736667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6759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222F-5982-4D3F-9F6B-489D2F7BF1EB}" type="datetime1">
              <a:rPr lang="en-US" smtClean="0"/>
              <a:t>10/15/2021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976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401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E1C75-318A-4CB8-8601-EE0ED721B25F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21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D7423-7A39-432A-990D-5D3BC893729F}" type="datetime1">
              <a:rPr lang="en-US" smtClean="0"/>
              <a:t>10/15/2021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3040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22EB-DCEA-43F5-A7E5-A9CAE6C1F2E1}" type="datetime1">
              <a:rPr lang="en-US" smtClean="0"/>
              <a:t>10/15/2021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28" indent="-274309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545" indent="-274309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782" indent="-274309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09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7D1A-258A-4768-8FD5-AC03A128CB96}" type="datetime1">
              <a:rPr lang="en-US" smtClean="0"/>
              <a:t>10/15/2021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4"/>
            <a:ext cx="10972800" cy="13109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742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BE758-B07A-4375-8893-A9D3FF16D2F9}" type="datetime1">
              <a:rPr lang="en-US" smtClean="0"/>
              <a:t>10/15/2021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4122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1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28044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5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5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BD0B0C4A-29B3-4815-AEFC-BF3EA9A7312B}" type="datetime1">
              <a:rPr lang="en-US" smtClean="0"/>
              <a:t>10/15/2021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5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2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33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31D2-CEB1-4D3D-A00B-A2234314B65F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5903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4917259-15A4-4AD0-9A93-E86D3473B6F7}" type="datetime1">
              <a:rPr lang="en-US" smtClean="0"/>
              <a:t>10/15/2021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6577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470355"/>
            <a:ext cx="14630400" cy="6484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389120" y="7406649"/>
            <a:ext cx="58521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406649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EFF481F0-21C1-417F-8362-41E60FDE43EB}" type="datetime1">
              <a:rPr lang="en-US" smtClean="0"/>
              <a:t>10/15/2021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406649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763608" y="7527341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8912" y="1755656"/>
            <a:ext cx="13752576" cy="1743246"/>
          </a:xfrm>
        </p:spPr>
        <p:txBody>
          <a:bodyPr lIns="0" tIns="0" rIns="0" bIns="0">
            <a:spAutoFit/>
          </a:bodyPr>
          <a:lstStyle>
            <a:lvl1pPr marL="411452" indent="-411452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482" indent="-342880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10" indent="-274302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15" indent="-274302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20" indent="-274302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22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209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185062"/>
            <a:ext cx="14630400" cy="7044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520" y="427937"/>
            <a:ext cx="10607040" cy="746150"/>
          </a:xfrm>
        </p:spPr>
        <p:txBody>
          <a:bodyPr lIns="0" tIns="0" rIns="0" bIns="0" anchor="t">
            <a:spAutoFit/>
          </a:bodyPr>
          <a:lstStyle>
            <a:lvl1pPr algn="l">
              <a:defRPr sz="3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45920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60" y="1645919"/>
            <a:ext cx="6217920" cy="768096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BEA07A7E-0E00-4F4D-A214-CF3F681B1B21}" type="datetime1">
              <a:rPr lang="en-US" smtClean="0"/>
              <a:t>10/15/2021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</p:spPr>
        <p:txBody>
          <a:bodyPr lIns="0" tIns="0" rIns="0" bIns="0"/>
          <a:lstStyle>
            <a:lvl1pPr>
              <a:defRPr sz="108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" y="2471089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7680960" y="2468116"/>
            <a:ext cx="6217920" cy="493776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3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>
              <a:defRPr sz="2400">
                <a:solidFill>
                  <a:srgbClr val="242424"/>
                </a:solidFill>
                <a:latin typeface="Arial"/>
                <a:cs typeface="Arial"/>
              </a:defRPr>
            </a:lvl1pPr>
            <a:lvl2pPr>
              <a:defRPr sz="2160">
                <a:solidFill>
                  <a:srgbClr val="242424"/>
                </a:solidFill>
                <a:latin typeface="Arial"/>
                <a:cs typeface="Arial"/>
              </a:defRPr>
            </a:lvl2pPr>
            <a:lvl3pPr>
              <a:defRPr sz="1920">
                <a:solidFill>
                  <a:srgbClr val="242424"/>
                </a:solidFill>
                <a:latin typeface="Arial"/>
                <a:cs typeface="Arial"/>
              </a:defRPr>
            </a:lvl3pPr>
            <a:lvl4pPr>
              <a:defRPr sz="1680">
                <a:solidFill>
                  <a:srgbClr val="242424"/>
                </a:solidFill>
                <a:latin typeface="Arial"/>
                <a:cs typeface="Arial"/>
              </a:defRPr>
            </a:lvl4pPr>
            <a:lvl5pPr>
              <a:defRPr sz="1680">
                <a:solidFill>
                  <a:srgbClr val="24242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75DD78E-2D15-43CE-BDF6-6EB205F4BD60}" type="datetime1">
              <a:rPr lang="en-US" smtClean="0"/>
              <a:t>10/15/2021</a:t>
            </a:fld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2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470355"/>
            <a:ext cx="14630400" cy="67592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9120" y="7627622"/>
            <a:ext cx="58521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38912" y="241402"/>
            <a:ext cx="10607040" cy="104241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0" y="7627622"/>
            <a:ext cx="256032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8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C7445B1-7345-4842-919F-FB43AEC7FAF5}" type="datetime1">
              <a:rPr lang="en-US" smtClean="0"/>
              <a:t>10/15/2021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6664" y="7627622"/>
            <a:ext cx="482803" cy="438150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108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3763608" y="7745970"/>
            <a:ext cx="0" cy="219456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38912" y="1920240"/>
            <a:ext cx="13752576" cy="5486400"/>
          </a:xfrm>
        </p:spPr>
        <p:txBody>
          <a:bodyPr lIns="0" tIns="0" rIns="0" bIns="0">
            <a:spAutoFit/>
          </a:bodyPr>
          <a:lstStyle>
            <a:lvl1pPr marL="411463" indent="-411463">
              <a:buSzPct val="100000"/>
              <a:buFontTx/>
              <a:buBlip>
                <a:blip r:embed="rId2"/>
              </a:buBlip>
              <a:defRPr sz="2400">
                <a:latin typeface="Arial"/>
                <a:cs typeface="Arial"/>
              </a:defRPr>
            </a:lvl1pPr>
            <a:lvl2pPr marL="891504" indent="-342887">
              <a:buSzPct val="100000"/>
              <a:buFontTx/>
              <a:buBlip>
                <a:blip r:embed="rId3"/>
              </a:buBlip>
              <a:defRPr sz="2160">
                <a:latin typeface="Arial"/>
                <a:cs typeface="Arial"/>
              </a:defRPr>
            </a:lvl2pPr>
            <a:lvl3pPr marL="1371545" indent="-274309">
              <a:buSzPct val="100000"/>
              <a:buFontTx/>
              <a:buBlip>
                <a:blip r:embed="rId4"/>
              </a:buBlip>
              <a:defRPr sz="1920">
                <a:latin typeface="Arial"/>
                <a:cs typeface="Arial"/>
              </a:defRPr>
            </a:lvl3pPr>
            <a:lvl4pPr marL="1920163" indent="-274309">
              <a:buSzPct val="100000"/>
              <a:buFontTx/>
              <a:buBlip>
                <a:blip r:embed="rId5"/>
              </a:buBlip>
              <a:defRPr sz="1680">
                <a:latin typeface="Arial"/>
                <a:cs typeface="Arial"/>
              </a:defRPr>
            </a:lvl4pPr>
            <a:lvl5pPr marL="2468782" indent="-274309">
              <a:buSzPct val="100000"/>
              <a:buFontTx/>
              <a:buBlip>
                <a:blip r:embed="rId2"/>
              </a:buBlip>
              <a:defRPr sz="1680">
                <a:latin typeface="Arial"/>
                <a:cs typeface="Arial"/>
              </a:defRPr>
            </a:lvl5pPr>
            <a:lvl6pPr marL="2743091" indent="0">
              <a:buNone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844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18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36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854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472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1" y="2295526"/>
            <a:ext cx="4572001" cy="1590676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28" indent="-274309">
              <a:buFont typeface="Wingdings" panose="05000000000000000000" pitchFamily="2" charset="2"/>
              <a:buChar char="§"/>
              <a:defRPr sz="2400"/>
            </a:lvl2pPr>
            <a:lvl3pPr marL="1371545" indent="-274309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782" indent="-274309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9" y="7795155"/>
            <a:ext cx="3108007" cy="4344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2106A-D6B2-4C4F-910A-07A12602A6E8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1"/>
            <a:ext cx="1200782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8670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49AA-1031-4F5C-A56C-97EF92F1E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B749-149C-4435-BE01-98B38FF3D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9D529-EBB0-46FD-86CF-A330E84E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29517541-239D-46FD-8798-8B06687804C3}" type="datetime1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5C45D-80FD-45C0-8C26-FC43A2229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SENSITIVE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F6B8F-3E0D-427A-B700-37F28597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2"/>
            <a:ext cx="3291840" cy="438150"/>
          </a:xfrm>
          <a:prstGeom prst="rect">
            <a:avLst/>
          </a:prstGeom>
        </p:spPr>
        <p:txBody>
          <a:bodyPr/>
          <a:lstStyle/>
          <a:p>
            <a:fld id="{1E7007A3-27E3-4531-92B5-FFA1FE5A1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1520" y="427936"/>
            <a:ext cx="10607040" cy="746150"/>
          </a:xfrm>
        </p:spPr>
        <p:txBody>
          <a:bodyPr lIns="0" tIns="0" rIns="0" bIns="0" anchor="t" anchorCtr="0">
            <a:spAutoFit/>
          </a:bodyPr>
          <a:lstStyle>
            <a:lvl1pPr algn="l">
              <a:defRPr sz="30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31520" y="1645918"/>
            <a:ext cx="13167360" cy="5760720"/>
          </a:xfrm>
        </p:spPr>
        <p:txBody>
          <a:bodyPr lIns="0" tIns="0" rIns="0" bIns="0">
            <a:sp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160">
                <a:latin typeface="Arial"/>
                <a:cs typeface="Arial"/>
              </a:defRPr>
            </a:lvl2pPr>
            <a:lvl3pPr>
              <a:defRPr sz="1920">
                <a:latin typeface="Arial"/>
                <a:cs typeface="Arial"/>
              </a:defRPr>
            </a:lvl3pPr>
            <a:lvl4pPr>
              <a:defRPr sz="1680">
                <a:latin typeface="Arial"/>
                <a:cs typeface="Arial"/>
              </a:defRPr>
            </a:lvl4pPr>
            <a:lvl5pPr>
              <a:defRPr sz="168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EB440FD6-CCA8-4E0A-BBBE-9F16AC180D06}" type="datetime1">
              <a:rPr lang="en-US" smtClean="0"/>
              <a:t>10/15/2021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2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714A-2266-4BC5-8FFD-0C69F2F89D23}" type="datetime1">
              <a:rPr lang="en-US" smtClean="0"/>
              <a:t>10/15/2021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7634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8A3A-9370-4332-8DBB-3466DC21D458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77938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CDFD8-4208-4EBB-AC71-80AA88A49063}" type="datetime1">
              <a:rPr lang="en-US" smtClean="0"/>
              <a:t>10/15/2021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322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B4611-B3B2-44A3-9FB9-12F4A0F3F5CC}" type="datetime1">
              <a:rPr lang="en-US" smtClean="0"/>
              <a:t>10/15/2021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467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9FFAB-913F-42EC-A07B-904B26D794B9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619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347FC-4A0F-4938-A1B2-05B07612240F}" type="datetime1">
              <a:rPr lang="en-US" smtClean="0"/>
              <a:t>10/15/2021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804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13518-8DD2-477E-8008-23756F16CE6C}" type="datetime1">
              <a:rPr lang="en-US" smtClean="0"/>
              <a:t>10/15/2021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63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7575-383E-4D7A-923C-B5164C5E731F}" type="datetime1">
              <a:rPr lang="en-US" smtClean="0"/>
              <a:t>10/15/2021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6950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168D0-772D-4288-9343-32A8CD359741}" type="datetime1">
              <a:rPr lang="en-US" smtClean="0"/>
              <a:t>10/15/2021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5474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0891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2004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61264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643737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0" y="5376672"/>
            <a:ext cx="4572000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F6EBF-AC4F-4EB2-85B2-E919F1F98956}" type="datetime1">
              <a:rPr lang="en-US" smtClean="0"/>
              <a:t>10/15/2021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998D4FC-A1E6-EA40-9F0D-E989D4E363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4512" y="185057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5C17B-9F0E-4F4C-88F2-0C055D5BC577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787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7624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5AE82-7F08-4A2F-BC0D-00585DFC8F27}" type="datetime1">
              <a:rPr lang="en-US" smtClean="0"/>
              <a:t>10/15/2021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432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33F2-87E4-442D-B29E-16E4EE449689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107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DF5A6-56F4-4236-8E83-9140F73FEF09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891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icture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040AA-4C0D-47D2-8B07-25EC10A7AE35}" type="datetime1">
              <a:rPr lang="en-US" smtClean="0"/>
              <a:t>10/15/2021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C34DAF1-2CCC-9B46-87F0-D3DF7133C9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52F1714-91E5-B742-B78B-A2BC2DED7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6DAA20-2BAB-9E4C-8EC7-405598CC2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5715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744B3B-955A-8041-944D-F1C74D29A9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FF66ADE-B1B4-CC4A-BE93-20F4F6A04C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AE4263-CA4E-A147-8775-7A86B1D379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583680"/>
            <a:ext cx="4069080" cy="11887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85000"/>
                </a:srgbClr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3679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286000"/>
            <a:ext cx="4572000" cy="1600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371600" y="4343400"/>
            <a:ext cx="45720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72B2D-E26B-46C8-8DFB-052DC8A29FD5}" type="datetime1">
              <a:rPr lang="en-US" smtClean="0"/>
              <a:t>10/15/2021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6162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6095-4F4C-49C6-BB14-6F800DA052D3}" type="datetime1">
              <a:rPr lang="en-US" smtClean="0"/>
              <a:t>10/15/2021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1371600" y="2057400"/>
            <a:ext cx="12801600" cy="45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5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0D86-F5C0-4B34-BF97-659F2B731977}" type="datetime1">
              <a:rPr lang="en-US" smtClean="0"/>
              <a:t>10/15/2021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01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7" y="7772400"/>
            <a:ext cx="31089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329D7-FC25-425E-992F-C8707A1C628E}" type="datetime1">
              <a:rPr lang="en-US" smtClean="0"/>
              <a:t>10/15/2021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583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7651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60262-4613-4FD5-B811-1D24AF905E60}" type="datetime1">
              <a:rPr lang="en-US" smtClean="0"/>
              <a:t>10/15/2021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92729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B549-7E13-4B76-8BE0-D0E527EB4A54}" type="datetime1">
              <a:rPr lang="en-US" smtClean="0"/>
              <a:t>10/15/2021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8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048F-3C99-404C-A6A0-73453C407310}" type="datetime1">
              <a:rPr lang="en-US" smtClean="0"/>
              <a:t>10/15/2021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9070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AFDB-FD5A-4E0B-A74A-E11E19943A60}" type="datetime1">
              <a:rPr lang="en-US" smtClean="0"/>
              <a:t>10/15/2021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29207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342369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9.tiff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6.jpe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17.jpe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414969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9" y="7627939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3A995-6A76-5F48-A15A-559497C50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" b="-40"/>
          <a:stretch/>
        </p:blipFill>
        <p:spPr>
          <a:xfrm>
            <a:off x="6400801" y="3293"/>
            <a:ext cx="8229600" cy="822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E6D24-2F90-D947-921A-4995DDD85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19"/>
          <a:stretch/>
        </p:blipFill>
        <p:spPr>
          <a:xfrm>
            <a:off x="1" y="0"/>
            <a:ext cx="914399" cy="82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09" indent="-274309" algn="l" defTabSz="1097236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28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45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63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782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6E2E79-0870-C54F-A06E-68682E53F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5"/>
          <a:stretch/>
        </p:blipFill>
        <p:spPr>
          <a:xfrm>
            <a:off x="-8022" y="-1"/>
            <a:ext cx="12681286" cy="8229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D7655-9358-A146-8E82-9EF0A1D199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-2"/>
            <a:ext cx="12344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00028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71600" y="7772400"/>
            <a:ext cx="45720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BUSINESS SENSITIVE</a:t>
            </a:r>
          </a:p>
        </p:txBody>
      </p:sp>
    </p:spTree>
    <p:extLst>
      <p:ext uri="{BB962C8B-B14F-4D97-AF65-F5344CB8AC3E}">
        <p14:creationId xmlns:p14="http://schemas.microsoft.com/office/powerpoint/2010/main" val="116232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hyperlink" Target="https://github.com/pnnl/sli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in/drgona/" TargetMode="External"/><Relationship Id="rId5" Type="http://schemas.openxmlformats.org/officeDocument/2006/relationships/hyperlink" Target="mailto:jan.drgona@pnnl.gov" TargetMode="External"/><Relationship Id="rId4" Type="http://schemas.openxmlformats.org/officeDocument/2006/relationships/hyperlink" Target="https://pnnl.github.io/sli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EF58-0449-9846-A5A2-D55961FE0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748" y="1342608"/>
            <a:ext cx="5023338" cy="2588381"/>
          </a:xfrm>
        </p:spPr>
        <p:txBody>
          <a:bodyPr/>
          <a:lstStyle/>
          <a:p>
            <a:r>
              <a:rPr lang="en-US" sz="3600" dirty="0"/>
              <a:t>On Stability of Deep Neural Network-Based Models 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1D2E7-9C1F-2A4D-860E-ABC301F304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5083544"/>
            <a:ext cx="4572000" cy="274320"/>
          </a:xfrm>
        </p:spPr>
        <p:txBody>
          <a:bodyPr/>
          <a:lstStyle/>
          <a:p>
            <a:pPr algn="l"/>
            <a:r>
              <a:rPr lang="en-US" dirty="0"/>
              <a:t>Jan Drgona</a:t>
            </a:r>
            <a:r>
              <a:rPr lang="en-US" b="0" dirty="0"/>
              <a:t> (PNNL)</a:t>
            </a:r>
            <a:r>
              <a:rPr lang="en-US" dirty="0"/>
              <a:t>, </a:t>
            </a:r>
            <a:r>
              <a:rPr lang="en-US" b="0" dirty="0"/>
              <a:t>Sayak Mukherjee (PNNL), </a:t>
            </a:r>
          </a:p>
          <a:p>
            <a:pPr algn="l"/>
            <a:r>
              <a:rPr lang="en-US" b="0" dirty="0"/>
              <a:t>Jiaxin Zhang (ORNL), Frank Liu (ORNL), </a:t>
            </a:r>
          </a:p>
          <a:p>
            <a:pPr algn="l"/>
            <a:r>
              <a:rPr lang="en-US" b="0" dirty="0"/>
              <a:t>Mahantesh Halappanavar (PNNL)</a:t>
            </a:r>
            <a:r>
              <a:rPr lang="en-US" dirty="0"/>
              <a:t>			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EF49522-DF44-42A7-82B7-16B942C4E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644"/>
          <a:stretch/>
        </p:blipFill>
        <p:spPr>
          <a:xfrm>
            <a:off x="7553612" y="0"/>
            <a:ext cx="6474040" cy="28366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D987888-C3DD-40B2-A42F-C68819ADA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45" b="388"/>
          <a:stretch/>
        </p:blipFill>
        <p:spPr>
          <a:xfrm>
            <a:off x="6765703" y="5490519"/>
            <a:ext cx="7535327" cy="245867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F60979-F64F-4447-B32B-860CD24F32E3}"/>
              </a:ext>
            </a:extLst>
          </p:cNvPr>
          <p:cNvSpPr txBox="1">
            <a:spLocks/>
          </p:cNvSpPr>
          <p:nvPr/>
        </p:nvSpPr>
        <p:spPr>
          <a:xfrm>
            <a:off x="1370529" y="4344994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rgbClr val="61626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SIAM Annual Meeting, 22</a:t>
            </a:r>
            <a:r>
              <a:rPr lang="en-US" baseline="30000" dirty="0"/>
              <a:t>nd</a:t>
            </a:r>
            <a:r>
              <a:rPr lang="en-US" dirty="0"/>
              <a:t> of July 2021</a:t>
            </a:r>
          </a:p>
        </p:txBody>
      </p:sp>
      <p:pic>
        <p:nvPicPr>
          <p:cNvPr id="1026" name="Picture 2" descr="Oak Ridge National Laboratory | Drupal.org">
            <a:extLst>
              <a:ext uri="{FF2B5EF4-FFF2-40B4-BE49-F238E27FC236}">
                <a16:creationId xmlns:a16="http://schemas.microsoft.com/office/drawing/2014/main" id="{549E8D97-6EB2-471C-B803-197025078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529" y="228462"/>
            <a:ext cx="2973195" cy="150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189DC5-89FC-4B73-ADAF-80B06873D388}"/>
              </a:ext>
            </a:extLst>
          </p:cNvPr>
          <p:cNvSpPr txBox="1"/>
          <p:nvPr/>
        </p:nvSpPr>
        <p:spPr>
          <a:xfrm>
            <a:off x="1270159" y="6304100"/>
            <a:ext cx="7318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Collaborators: Aaron Tuor, Soumya Vasisht, </a:t>
            </a:r>
          </a:p>
          <a:p>
            <a:r>
              <a:rPr lang="en-US" sz="1800" dirty="0">
                <a:solidFill>
                  <a:schemeClr val="accent2"/>
                </a:solidFill>
                <a:latin typeface="+mj-lt"/>
                <a:ea typeface="+mn-lt"/>
                <a:cs typeface="Calibri" panose="020F0502020204030204" pitchFamily="34" charset="0"/>
              </a:rPr>
              <a:t>Elliott Skomski, Draguna</a:t>
            </a:r>
            <a:r>
              <a:rPr lang="en-US" sz="18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Vrabie (PNNL)</a:t>
            </a:r>
            <a:endParaRPr lang="en-US" sz="18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26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Activation Functions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41BEE-562A-054B-A324-F0251CD152FA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3139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Drgona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Aaron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Tuor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Soumya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Vasisht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</a:t>
            </a:r>
            <a:r>
              <a:rPr lang="en-US" sz="16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Skomski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 </a:t>
            </a:r>
            <a:r>
              <a:rPr lang="en-US" sz="16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Draguna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Vrabie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2A55D75E-503F-8A47-A577-DF96EFBA25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621" y="1906253"/>
            <a:ext cx="7767488" cy="3283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3477F-ADAA-438D-AD84-09829528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810" y="5140378"/>
            <a:ext cx="9366885" cy="251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Biases and Depth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41BEE-562A-054B-A324-F0251CD152FA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3139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Drgona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Aaron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Tuor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Soumya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Vasisht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</a:t>
            </a:r>
            <a:r>
              <a:rPr lang="en-US" sz="16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Skomski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 </a:t>
            </a:r>
            <a:r>
              <a:rPr lang="en-US" sz="16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Draguna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Vrabie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5E5516F1-153E-4642-BE3B-66D69730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78625"/>
            <a:ext cx="8481834" cy="277227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CE4342B-A4EA-41C2-9D7C-C9BFB085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819" y="4468056"/>
            <a:ext cx="8917893" cy="317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Stability of Deep Markov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C1BEA-2C99-425F-A2F5-727C027E1B44}"/>
              </a:ext>
            </a:extLst>
          </p:cNvPr>
          <p:cNvSpPr/>
          <p:nvPr/>
        </p:nvSpPr>
        <p:spPr>
          <a:xfrm>
            <a:off x="8197726" y="7540349"/>
            <a:ext cx="5735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2D attractors generated by deep Markov models.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E2B9AE-191F-4232-AB11-D2978BF99D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50472" y="4450404"/>
            <a:ext cx="7505700" cy="26843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Exploring connections between:</a:t>
            </a:r>
          </a:p>
          <a:p>
            <a:pPr marL="342900" indent="-342900"/>
            <a:r>
              <a:rPr lang="en-US" sz="2400" dirty="0">
                <a:cs typeface="Calibri"/>
              </a:rPr>
              <a:t>Stability of stochastic systems</a:t>
            </a:r>
          </a:p>
          <a:p>
            <a:pPr marL="342900" indent="-342900"/>
            <a:r>
              <a:rPr lang="en-US" sz="2400" dirty="0">
                <a:cs typeface="Calibri"/>
              </a:rPr>
              <a:t>Deep neural networks (DNNs)  </a:t>
            </a:r>
          </a:p>
          <a:p>
            <a:pPr marL="342900" indent="-342900"/>
            <a:r>
              <a:rPr lang="en-US" sz="2400" dirty="0">
                <a:cs typeface="Calibri"/>
              </a:rPr>
              <a:t>Deep Markov models (DMMs)</a:t>
            </a:r>
          </a:p>
          <a:p>
            <a:pPr marL="342900" indent="-342900"/>
            <a:r>
              <a:rPr lang="en-US" sz="2400" dirty="0">
                <a:cs typeface="Calibri"/>
              </a:rPr>
              <a:t>Contraction of DMMs</a:t>
            </a:r>
          </a:p>
          <a:p>
            <a:pPr marL="342900" indent="-342900"/>
            <a:r>
              <a:rPr lang="en-US" sz="2400" dirty="0">
                <a:cs typeface="Calibri"/>
              </a:rPr>
              <a:t>Banach fixed point theorem</a:t>
            </a:r>
          </a:p>
          <a:p>
            <a:pPr marL="342900" indent="-342900"/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36ED4D1-18BD-4219-92FB-FA2DCDED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3"/>
          <a:stretch/>
        </p:blipFill>
        <p:spPr>
          <a:xfrm>
            <a:off x="7143751" y="1883518"/>
            <a:ext cx="7212942" cy="5534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EC7E5-11E7-469D-B9DF-01A24E80D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259" r="42607"/>
          <a:stretch/>
        </p:blipFill>
        <p:spPr>
          <a:xfrm>
            <a:off x="1683811" y="1980872"/>
            <a:ext cx="4414094" cy="1001730"/>
          </a:xfrm>
          <a:prstGeom prst="rect">
            <a:avLst/>
          </a:prstGeom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58B553F0-F6D4-4963-9E63-923A3853A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63"/>
          <a:stretch/>
        </p:blipFill>
        <p:spPr>
          <a:xfrm>
            <a:off x="1615057" y="3140054"/>
            <a:ext cx="3488265" cy="10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Stability Conditions for </a:t>
            </a:r>
            <a:br>
              <a:rPr lang="en-US" dirty="0"/>
            </a:br>
            <a:r>
              <a:rPr lang="en-US" dirty="0"/>
              <a:t>Deep Markov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0CD2A6-4C6C-4E27-ACF3-DD3AD03F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37" y="2466954"/>
            <a:ext cx="12571716" cy="836316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114E895C-7842-4395-86AB-0AA81F9D4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35" y="3746854"/>
            <a:ext cx="12591848" cy="36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Mean and Variance on Stochastic Stability of Deep Markov 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1E21D-BBAD-4B7F-A4A0-BDA7E6DC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72" y="1679999"/>
            <a:ext cx="9297486" cy="647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Biases and Depth on the Stability of Deep Markov Models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CDE4A6-781A-4054-B325-F9A0E4F8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533" y="1731645"/>
            <a:ext cx="11087544" cy="64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18892-9D67-4D01-954A-0891EDA8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A64EE2-6071-4C9F-BBD2-05C83B68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531" y="586132"/>
            <a:ext cx="10667055" cy="867668"/>
          </a:xfrm>
        </p:spPr>
        <p:txBody>
          <a:bodyPr/>
          <a:lstStyle/>
          <a:p>
            <a:r>
              <a:rPr lang="en-US" dirty="0"/>
              <a:t>Practical Stability Constraints for DNN and DMM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989F6-2F6C-4B32-8E68-BD095C4A2624}"/>
              </a:ext>
            </a:extLst>
          </p:cNvPr>
          <p:cNvSpPr txBox="1"/>
          <p:nvPr/>
        </p:nvSpPr>
        <p:spPr>
          <a:xfrm>
            <a:off x="2754035" y="1850281"/>
            <a:ext cx="4084764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latin typeface="Consolas"/>
              </a:rPr>
              <a:t>SVD factorization</a:t>
            </a:r>
            <a:endParaRPr lang="en-US" sz="2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84BB4-1970-47A8-B9CB-6118A764D50A}"/>
              </a:ext>
            </a:extLst>
          </p:cNvPr>
          <p:cNvSpPr txBox="1"/>
          <p:nvPr/>
        </p:nvSpPr>
        <p:spPr>
          <a:xfrm>
            <a:off x="9277522" y="1906752"/>
            <a:ext cx="5753376" cy="4231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50" dirty="0">
                <a:latin typeface="Consolas"/>
              </a:rPr>
              <a:t>Hamiltonian weight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07AC421-1F70-4E5A-9DC0-15CFE6AD3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6" y="3554404"/>
            <a:ext cx="3368401" cy="2526301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E44B46-6FF3-4CFB-A544-BA51FA8FA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91" y="3639675"/>
            <a:ext cx="3254708" cy="2441031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C34817A2-18EB-4AEA-B81C-BB58C0224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84" y="3787252"/>
            <a:ext cx="2979998" cy="2234998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481130C4-0226-4A77-A630-0BDE74AD6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908" y="3787251"/>
            <a:ext cx="2979998" cy="2234999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2E1CD68-31E1-4929-9F53-9568E7815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28" y="2367629"/>
            <a:ext cx="4872620" cy="1095262"/>
          </a:xfrm>
          <a:prstGeom prst="rect">
            <a:avLst/>
          </a:prstGeom>
        </p:spPr>
      </p:pic>
      <p:pic>
        <p:nvPicPr>
          <p:cNvPr id="21" name="Picture 20" descr="A close up of a clock&#10;&#10;Description automatically generated">
            <a:extLst>
              <a:ext uri="{FF2B5EF4-FFF2-40B4-BE49-F238E27FC236}">
                <a16:creationId xmlns:a16="http://schemas.microsoft.com/office/drawing/2014/main" id="{812C5B39-9EB9-402C-9F1E-5C8C927A3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72" y="2524916"/>
            <a:ext cx="2752212" cy="10673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406DCC-1C76-44CE-A5EE-2A80CDFC6EF6}"/>
              </a:ext>
            </a:extLst>
          </p:cNvPr>
          <p:cNvSpPr txBox="1">
            <a:spLocks/>
          </p:cNvSpPr>
          <p:nvPr/>
        </p:nvSpPr>
        <p:spPr>
          <a:xfrm>
            <a:off x="1157190" y="7374373"/>
            <a:ext cx="13172783" cy="7571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[1] Jan Drgona, Aaron Tuor, Soumya Vasisht, 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Skomski, Draguna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Vrabie, 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arXiv:2011.13492, 2020</a:t>
            </a:r>
            <a:b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Jiong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Zhang, et al., Stabilizing Gradients for Deep Neural Networks via Efficient SVD Parameterization, 2018.</a:t>
            </a:r>
            <a:b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[3] Eldad Haber and Lars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Ruthotto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Stable Architectures for Deep Neural Networks 2017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3C0C1-0EF8-4DE9-BB7F-685AAC83DFAB}"/>
              </a:ext>
            </a:extLst>
          </p:cNvPr>
          <p:cNvSpPr/>
          <p:nvPr/>
        </p:nvSpPr>
        <p:spPr>
          <a:xfrm>
            <a:off x="1639992" y="6467479"/>
            <a:ext cx="7303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ea typeface="+mn-lt"/>
                <a:cs typeface="+mn-lt"/>
              </a:rPr>
              <a:t>Pytorch</a:t>
            </a:r>
            <a:r>
              <a:rPr lang="en-US" sz="2400" dirty="0">
                <a:ea typeface="+mn-lt"/>
                <a:cs typeface="+mn-lt"/>
              </a:rPr>
              <a:t> implementation: </a:t>
            </a:r>
            <a:r>
              <a:rPr lang="en-US" sz="2400" dirty="0">
                <a:ea typeface="+mn-lt"/>
                <a:cs typeface="+mn-lt"/>
                <a:hlinkClick r:id="rId9"/>
              </a:rPr>
              <a:t>https://github.com/pnnl/slim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96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FADD-FA58-43C2-8804-25DDBCA3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35332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61FF4-4B6E-4490-BE2C-CFD9F1E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724C4C-DE19-478E-8928-9F77EC5F7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3"/>
          <a:stretch/>
        </p:blipFill>
        <p:spPr>
          <a:xfrm>
            <a:off x="8453199" y="0"/>
            <a:ext cx="6177201" cy="3955199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80316BE-FCFC-423D-B7EA-944CDF62E4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8487" y="1875497"/>
            <a:ext cx="7622598" cy="61933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latin typeface="Arial"/>
                <a:cs typeface="Arial"/>
              </a:rPr>
              <a:t>Stability of Neural Models</a:t>
            </a:r>
          </a:p>
          <a:p>
            <a:pPr lvl="1"/>
            <a:r>
              <a:rPr lang="en-US" dirty="0"/>
              <a:t>Piecewise affine (PWA) maps</a:t>
            </a:r>
          </a:p>
          <a:p>
            <a:pPr lvl="1"/>
            <a:r>
              <a:rPr lang="en-US" dirty="0"/>
              <a:t>Deep neural networks (DNNs) </a:t>
            </a:r>
          </a:p>
          <a:p>
            <a:pPr lvl="1"/>
            <a:r>
              <a:rPr lang="en-US" dirty="0"/>
              <a:t>Deep Markov models (DMMs)</a:t>
            </a:r>
          </a:p>
          <a:p>
            <a:pPr lvl="1"/>
            <a:r>
              <a:rPr lang="en-US" dirty="0"/>
              <a:t>Contraction of PWA maps, DNNs, and DMMs</a:t>
            </a:r>
          </a:p>
          <a:p>
            <a:pPr lvl="1"/>
            <a:r>
              <a:rPr lang="en-US" dirty="0"/>
              <a:t>Banach fixed point theorem</a:t>
            </a:r>
          </a:p>
          <a:p>
            <a:r>
              <a:rPr lang="en-US" b="1" dirty="0">
                <a:latin typeface="Arial"/>
                <a:cs typeface="Arial"/>
              </a:rPr>
              <a:t>Ongoing Work</a:t>
            </a:r>
          </a:p>
          <a:p>
            <a:pPr lvl="1"/>
            <a:r>
              <a:rPr lang="en-US" dirty="0">
                <a:latin typeface="Arial"/>
                <a:cs typeface="Arial"/>
              </a:rPr>
              <a:t>Stability of Normalizing Flows</a:t>
            </a:r>
          </a:p>
          <a:p>
            <a:pPr lvl="1"/>
            <a:r>
              <a:rPr lang="en-US" dirty="0">
                <a:latin typeface="Arial"/>
                <a:cs typeface="Arial"/>
              </a:rPr>
              <a:t>Stability of Graph Neural Networks</a:t>
            </a:r>
          </a:p>
          <a:p>
            <a:r>
              <a:rPr lang="en-US" b="1" dirty="0">
                <a:latin typeface="Arial"/>
                <a:cs typeface="Arial"/>
              </a:rPr>
              <a:t>Stability Constraints Implementation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Structured linear maps in </a:t>
            </a:r>
            <a:r>
              <a:rPr lang="en-US" dirty="0" err="1">
                <a:latin typeface="Arial"/>
                <a:cs typeface="Arial"/>
              </a:rPr>
              <a:t>Pytorch</a:t>
            </a:r>
            <a:r>
              <a:rPr lang="en-US" dirty="0">
                <a:latin typeface="Arial"/>
                <a:cs typeface="Arial"/>
              </a:rPr>
              <a:t> </a:t>
            </a:r>
          </a:p>
          <a:p>
            <a:pPr lvl="2"/>
            <a:r>
              <a:rPr lang="en-US" dirty="0">
                <a:latin typeface="Arial"/>
                <a:cs typeface="Arial"/>
                <a:hlinkClick r:id="rId4"/>
              </a:rPr>
              <a:t>https://pnnl.github.io/slim/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r>
              <a:rPr lang="en-US" b="1" dirty="0">
                <a:latin typeface="Arial"/>
                <a:cs typeface="Arial"/>
              </a:rPr>
              <a:t>Contact</a:t>
            </a:r>
          </a:p>
          <a:p>
            <a:pPr lvl="1"/>
            <a:r>
              <a:rPr lang="en-US" dirty="0">
                <a:latin typeface="Arial"/>
                <a:cs typeface="Arial"/>
                <a:hlinkClick r:id="rId5"/>
              </a:rPr>
              <a:t>jan.drgona@pnnl.gov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  <a:hlinkClick r:id="rId6"/>
              </a:rPr>
              <a:t>https://www.linkedin.com/in/drgona/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6145FD2C-E1E8-46C4-AACE-41640B23BA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3"/>
          <a:stretch/>
        </p:blipFill>
        <p:spPr>
          <a:xfrm>
            <a:off x="8725484" y="3994594"/>
            <a:ext cx="5309848" cy="40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F0184-6CE4-B64D-89E7-D998ED0C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A2C1E-732E-2642-828B-325A79D6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169940"/>
          </a:xfrm>
        </p:spPr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Stability Analysis of Deep Neural Network Models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DC475-5F84-0745-9559-0BA6329C7E8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929937"/>
            <a:ext cx="12801600" cy="5486401"/>
          </a:xfrm>
        </p:spPr>
        <p:txBody>
          <a:bodyPr/>
          <a:lstStyle/>
          <a:p>
            <a:r>
              <a:rPr lang="en-US" sz="2000" b="1" dirty="0">
                <a:ea typeface="+mn-lt"/>
                <a:cs typeface="+mn-lt"/>
              </a:rPr>
              <a:t>Motivation</a:t>
            </a:r>
            <a:endParaRPr lang="en-US" sz="2000" dirty="0">
              <a:cs typeface="Calibri"/>
            </a:endParaRPr>
          </a:p>
          <a:p>
            <a:pPr lvl="1"/>
            <a:r>
              <a:rPr lang="en-US" sz="1800" dirty="0">
                <a:cs typeface="Calibri"/>
              </a:rPr>
              <a:t>Safety-critical and high-performance systems call for formal verification methods to ensure safe operation.</a:t>
            </a:r>
            <a:endParaRPr lang="en-US" sz="1800" dirty="0">
              <a:ea typeface="+mn-lt"/>
              <a:cs typeface="+mn-lt"/>
            </a:endParaRPr>
          </a:p>
          <a:p>
            <a:pPr lvl="1"/>
            <a:r>
              <a:rPr lang="en-US" sz="1800" dirty="0">
                <a:cs typeface="Calibri"/>
              </a:rPr>
              <a:t>Lack of guarantees on global and local behavior of DNNs still remain limiting factors.</a:t>
            </a:r>
            <a:endParaRPr lang="en-US" sz="1800" dirty="0">
              <a:ea typeface="+mn-lt"/>
              <a:cs typeface="+mn-lt"/>
            </a:endParaRPr>
          </a:p>
          <a:p>
            <a:pPr lvl="1"/>
            <a:r>
              <a:rPr lang="en-US" sz="1800" dirty="0">
                <a:ea typeface="+mn-lt"/>
                <a:cs typeface="+mn-lt"/>
              </a:rPr>
              <a:t>Properties like stability and robustness are crucial for reliable modeling and control.</a:t>
            </a:r>
            <a:endParaRPr lang="en-US" sz="1800" b="1" dirty="0">
              <a:cs typeface="Calibri"/>
            </a:endParaRPr>
          </a:p>
          <a:p>
            <a:r>
              <a:rPr lang="en-US" sz="2000" b="1" dirty="0">
                <a:cs typeface="Calibri"/>
              </a:rPr>
              <a:t>Objectives</a:t>
            </a:r>
          </a:p>
          <a:p>
            <a:pPr lvl="1"/>
            <a:r>
              <a:rPr lang="en-US" sz="1800" dirty="0">
                <a:cs typeface="Calibri"/>
              </a:rPr>
              <a:t>Stability analysis and sufficient conditions for stability of deep neural networks.</a:t>
            </a:r>
          </a:p>
          <a:p>
            <a:r>
              <a:rPr lang="en-US" sz="2000" b="1" dirty="0">
                <a:cs typeface="Calibri"/>
              </a:rPr>
              <a:t>Approaches</a:t>
            </a:r>
            <a:endParaRPr lang="en-US" sz="2000" dirty="0">
              <a:cs typeface="Calibri"/>
            </a:endParaRPr>
          </a:p>
          <a:p>
            <a:pPr lvl="1"/>
            <a:r>
              <a:rPr lang="en-US" sz="1800" dirty="0">
                <a:cs typeface="Calibri"/>
              </a:rPr>
              <a:t>Apply system- and control-theoretic analysis methods on DNNs.</a:t>
            </a:r>
          </a:p>
          <a:p>
            <a:endParaRPr lang="en-US" sz="2000" dirty="0">
              <a:cs typeface="Calibri"/>
            </a:endParaRPr>
          </a:p>
          <a:p>
            <a:endParaRPr lang="en-US" sz="2000" dirty="0"/>
          </a:p>
        </p:txBody>
      </p:sp>
      <p:pic>
        <p:nvPicPr>
          <p:cNvPr id="6" name="Picture 5" descr="A picture containing car, truck, road, outdoor&#10;&#10;Description automatically generated">
            <a:extLst>
              <a:ext uri="{FF2B5EF4-FFF2-40B4-BE49-F238E27FC236}">
                <a16:creationId xmlns:a16="http://schemas.microsoft.com/office/drawing/2014/main" id="{FE0AD976-CE66-48F8-A71A-2188A569A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" b="35611"/>
          <a:stretch/>
        </p:blipFill>
        <p:spPr>
          <a:xfrm>
            <a:off x="2815253" y="5166303"/>
            <a:ext cx="8999893" cy="2739098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55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F0184-6CE4-B64D-89E7-D998ED0C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A2C1E-732E-2642-828B-325A79D6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169940"/>
          </a:xfrm>
        </p:spPr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Stability of Dynamical Systems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CD043-2344-47C2-8BDB-53FCF4D50920}"/>
              </a:ext>
            </a:extLst>
          </p:cNvPr>
          <p:cNvSpPr/>
          <p:nvPr/>
        </p:nvSpPr>
        <p:spPr>
          <a:xfrm>
            <a:off x="1396773" y="7772400"/>
            <a:ext cx="12881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P. </a:t>
            </a:r>
            <a:r>
              <a:rPr lang="en-US" sz="1600" dirty="0" err="1"/>
              <a:t>Kundur</a:t>
            </a:r>
            <a:r>
              <a:rPr lang="en-US" sz="1600" dirty="0"/>
              <a:t> </a:t>
            </a:r>
            <a:r>
              <a:rPr lang="en-US" sz="1600" i="1" dirty="0"/>
              <a:t>et al</a:t>
            </a:r>
            <a:r>
              <a:rPr lang="en-US" sz="1600" dirty="0"/>
              <a:t>., "Definition and classification of power system stability," in </a:t>
            </a:r>
            <a:r>
              <a:rPr lang="en-US" sz="1600" i="1" dirty="0"/>
              <a:t>IEEE Transactions on Power Systems</a:t>
            </a:r>
            <a:r>
              <a:rPr lang="en-US" sz="1600" dirty="0"/>
              <a:t>, 2004.</a:t>
            </a:r>
          </a:p>
          <a:p>
            <a:br>
              <a:rPr lang="en-US" sz="1600" dirty="0"/>
            </a:b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0280E-9052-4CFF-843C-42A2075A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97" y="1708434"/>
            <a:ext cx="4110527" cy="1104529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442F54-EFB8-4276-AC62-D306E7AE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07" y="1323065"/>
            <a:ext cx="4952293" cy="2239604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D95A687-C396-498C-A1BD-41FE52B9C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773" y="2764478"/>
            <a:ext cx="6184909" cy="1696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D4AF8D-948A-4B3C-917F-BC532B0F1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174" y="4504720"/>
            <a:ext cx="5853508" cy="1191195"/>
          </a:xfrm>
          <a:prstGeom prst="rect">
            <a:avLst/>
          </a:prstGeom>
        </p:spPr>
      </p:pic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214F8719-2364-4B9C-9E91-0A5DA4467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6783" y="3456311"/>
            <a:ext cx="5367513" cy="2239604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F7D39B4-7AD7-458F-BE5F-BA4711049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0698" y="6143945"/>
            <a:ext cx="4721978" cy="90072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262370-C2B6-4185-87F4-3A8F2A791DFA}"/>
              </a:ext>
            </a:extLst>
          </p:cNvPr>
          <p:cNvCxnSpPr/>
          <p:nvPr/>
        </p:nvCxnSpPr>
        <p:spPr>
          <a:xfrm>
            <a:off x="1499616" y="5763333"/>
            <a:ext cx="12494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D37C3CD2-16FD-45BB-AB21-62582F9CE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210" y="6086470"/>
            <a:ext cx="5720475" cy="14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F0184-6CE4-B64D-89E7-D998ED0C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A2C1E-732E-2642-828B-325A79D6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169940"/>
          </a:xfrm>
        </p:spPr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Stability Criteria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CD043-2344-47C2-8BDB-53FCF4D50920}"/>
              </a:ext>
            </a:extLst>
          </p:cNvPr>
          <p:cNvSpPr/>
          <p:nvPr/>
        </p:nvSpPr>
        <p:spPr>
          <a:xfrm>
            <a:off x="1753082" y="7746300"/>
            <a:ext cx="487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Zanasi</a:t>
            </a:r>
            <a:r>
              <a:rPr lang="en-US" sz="1600" dirty="0"/>
              <a:t> Roberto – Lecture notes on  System Theory.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3C7B636-CA61-47DB-914E-CF34EDAD7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533" y="2272938"/>
            <a:ext cx="9821127" cy="40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7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79662-F8B8-4926-9DE9-5B009447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6B66B-4A5F-4E2D-B068-8FA0D55B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Analysis of Neural Dynamics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A25C12-1B22-43BB-A298-957F3695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93"/>
          <a:stretch/>
        </p:blipFill>
        <p:spPr>
          <a:xfrm>
            <a:off x="7575665" y="2419039"/>
            <a:ext cx="6597535" cy="42757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1C1BEA-2C99-425F-A2F5-727C027E1B44}"/>
              </a:ext>
            </a:extLst>
          </p:cNvPr>
          <p:cNvSpPr/>
          <p:nvPr/>
        </p:nvSpPr>
        <p:spPr>
          <a:xfrm>
            <a:off x="8186296" y="6694783"/>
            <a:ext cx="5808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Calibri"/>
              </a:rPr>
              <a:t>2D attractors generated by deep neural networks.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E2B9AE-191F-4232-AB11-D2978BF99D7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30482" y="3265319"/>
            <a:ext cx="7505700" cy="268434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Exploring connections between:</a:t>
            </a:r>
          </a:p>
          <a:p>
            <a:pPr marL="342900" indent="-342900"/>
            <a:r>
              <a:rPr lang="en-US" sz="2400" dirty="0">
                <a:cs typeface="Calibri"/>
              </a:rPr>
              <a:t>Deep neural networks (DNNs) </a:t>
            </a:r>
          </a:p>
          <a:p>
            <a:pPr marL="342900" indent="-342900"/>
            <a:r>
              <a:rPr lang="en-US" sz="2400" dirty="0">
                <a:cs typeface="Calibri"/>
              </a:rPr>
              <a:t>Piecewise affine (PWA) maps</a:t>
            </a:r>
          </a:p>
          <a:p>
            <a:pPr marL="342900" indent="-342900"/>
            <a:r>
              <a:rPr lang="en-US" sz="2400" dirty="0">
                <a:cs typeface="Calibri"/>
              </a:rPr>
              <a:t>Contraction of PWA maps and DNNs</a:t>
            </a:r>
          </a:p>
          <a:p>
            <a:pPr marL="342900" indent="-342900"/>
            <a:r>
              <a:rPr lang="en-US" sz="2400" dirty="0">
                <a:cs typeface="Calibri"/>
              </a:rPr>
              <a:t>Banach fixed point theorem</a:t>
            </a:r>
          </a:p>
          <a:p>
            <a:pPr marL="342900" indent="-342900"/>
            <a:endParaRPr lang="en-US" sz="2400" dirty="0"/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EAF8D69-8012-46C1-A9A9-95F0E22C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21" y="2520203"/>
            <a:ext cx="2103164" cy="5041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63E5C3-1D8D-4237-A49C-0D5983AA03A8}"/>
              </a:ext>
            </a:extLst>
          </p:cNvPr>
          <p:cNvSpPr txBox="1">
            <a:spLocks/>
          </p:cNvSpPr>
          <p:nvPr/>
        </p:nvSpPr>
        <p:spPr>
          <a:xfrm>
            <a:off x="1005839" y="7788357"/>
            <a:ext cx="13584050" cy="3323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Jan Drgona, Aaron Tuor, Soumya Vasisht, 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Skomski, Draguna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Vrabie, 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91420"/>
            <a:ext cx="10972800" cy="1266882"/>
          </a:xfrm>
        </p:spPr>
        <p:txBody>
          <a:bodyPr vert="horz" lIns="0" tIns="54864" rIns="109728" bIns="54864" rtlCol="0" anchor="b">
            <a:normAutofit/>
          </a:bodyPr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Deep Neural Networks as Piecewise Affine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E507-4A5A-4BA1-A2F7-084320CF56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3808" y="3038892"/>
            <a:ext cx="12801600" cy="5486401"/>
          </a:xfrm>
        </p:spPr>
        <p:txBody>
          <a:bodyPr vert="horz" lIns="109728" tIns="54864" rIns="109728" bIns="54864" rtlCol="0" anchor="t">
            <a:normAutofit/>
          </a:bodyPr>
          <a:lstStyle/>
          <a:p>
            <a:endParaRPr lang="en-US" sz="2600" dirty="0">
              <a:ea typeface="+mn-lt"/>
              <a:cs typeface="+mn-lt"/>
            </a:endParaRPr>
          </a:p>
          <a:p>
            <a:r>
              <a:rPr lang="en-US" sz="2600" dirty="0">
                <a:cs typeface="Calibri"/>
              </a:rPr>
              <a:t>At every point    , the neural network,          without bias may be represented as</a:t>
            </a:r>
          </a:p>
          <a:p>
            <a:endParaRPr lang="en-US" sz="2600" dirty="0">
              <a:cs typeface="Calibri"/>
            </a:endParaRPr>
          </a:p>
          <a:p>
            <a:pPr marL="0" indent="0">
              <a:buNone/>
            </a:pPr>
            <a:r>
              <a:rPr lang="en-US" sz="2600" dirty="0">
                <a:cs typeface="Calibri"/>
              </a:rPr>
              <a:t>where                         represent the weight parameterizations at layer    , and         is a diagonal matrix that represents the element-wise application of the nonlinear activation function </a:t>
            </a:r>
            <a:r>
              <a:rPr lang="en-US" sz="2600" dirty="0">
                <a:ea typeface="+mn-lt"/>
                <a:cs typeface="+mn-lt"/>
              </a:rPr>
              <a:t>at layer    .</a:t>
            </a:r>
          </a:p>
          <a:p>
            <a:pPr marL="0" indent="0">
              <a:buNone/>
            </a:pPr>
            <a:endParaRPr lang="en-US" sz="2600" dirty="0">
              <a:ea typeface="+mn-lt"/>
              <a:cs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EDD568-6845-41D1-BD13-FE115DE15F40}"/>
              </a:ext>
            </a:extLst>
          </p:cNvPr>
          <p:cNvSpPr txBox="1">
            <a:spLocks/>
          </p:cNvSpPr>
          <p:nvPr/>
        </p:nvSpPr>
        <p:spPr>
          <a:xfrm>
            <a:off x="1005839" y="7788357"/>
            <a:ext cx="13584050" cy="3323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Jan Drgona, Aaron Tuor, Soumya Vasisht, 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Skomski, Draguna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Vrabie, 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590ABED-EDBC-4B5B-A8DD-A27BCC44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69" y="4197966"/>
            <a:ext cx="5453490" cy="2917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F0B4DCD-0AE6-4D20-9019-156CA252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160" y="3709034"/>
            <a:ext cx="224941" cy="17466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B0712E7-F0C4-4347-A3D2-386772122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941" y="3598080"/>
            <a:ext cx="706901" cy="35345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D4F133A-02DB-4D93-853F-B79AC6B2B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983" y="4650725"/>
            <a:ext cx="1774667" cy="27403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B2D70D5-8745-4860-B534-B002764D1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0569" y="4688312"/>
            <a:ext cx="190881" cy="22738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01BF6CC-ADC2-45CE-8D44-5C5BCD8AA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9307" y="4636876"/>
            <a:ext cx="590505" cy="341056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01844471-22C0-40BC-9811-903F67133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137" y="5359040"/>
            <a:ext cx="211518" cy="251963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24BBD06-45D0-4A1D-8383-D18A015ED5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320" y="6054721"/>
            <a:ext cx="7284585" cy="131195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CF56484-DA65-4383-9BFF-62905EC556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807" y="1748790"/>
            <a:ext cx="3671182" cy="18608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A201AFD-886B-4F6E-B59E-7B5F3915DD2F}"/>
              </a:ext>
            </a:extLst>
          </p:cNvPr>
          <p:cNvSpPr/>
          <p:nvPr/>
        </p:nvSpPr>
        <p:spPr>
          <a:xfrm>
            <a:off x="1162091" y="1968813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Calibri"/>
              </a:rPr>
              <a:t>Deep neural network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215888-D946-488C-8BF8-E2402E14AB52}"/>
              </a:ext>
            </a:extLst>
          </p:cNvPr>
          <p:cNvSpPr/>
          <p:nvPr/>
        </p:nvSpPr>
        <p:spPr>
          <a:xfrm>
            <a:off x="7833103" y="1968812"/>
            <a:ext cx="1541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cs typeface="Calibri"/>
              </a:rPr>
              <a:t>PWA map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834A69A-C9D5-4A63-9506-CE2EDA7255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5440" y="1902020"/>
            <a:ext cx="4012361" cy="6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25D2-931B-4A1E-A481-B4E6BE90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85352"/>
            <a:ext cx="10972800" cy="942725"/>
          </a:xfrm>
        </p:spPr>
        <p:txBody>
          <a:bodyPr vert="horz" lIns="0" tIns="54864" rIns="109728" bIns="54864" rtlCol="0" anchor="b">
            <a:normAutofit/>
          </a:bodyPr>
          <a:lstStyle/>
          <a:p>
            <a:r>
              <a:rPr lang="en-US" sz="3600" b="1" dirty="0">
                <a:solidFill>
                  <a:srgbClr val="D57500"/>
                </a:solidFill>
                <a:latin typeface="Arial"/>
                <a:ea typeface="+mn-ea"/>
                <a:cs typeface="Arial"/>
              </a:rPr>
              <a:t>Stability Conditions of Deep Neural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2C5FF-A32C-4EC6-AA6E-86ACFA70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734" y="3455636"/>
            <a:ext cx="11140147" cy="1202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B3F45-F43F-4FE1-89EE-00E6E0E58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945" y="4783456"/>
            <a:ext cx="11145936" cy="1301151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55E08A17-9491-4DA0-A8DF-809030E73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945" y="6099772"/>
            <a:ext cx="11007400" cy="1407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939FA9-085D-4F86-B45C-67F6312BA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945" y="1987227"/>
            <a:ext cx="11140146" cy="126025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84CAFE-4138-4184-87F2-14CEF78B6C35}"/>
              </a:ext>
            </a:extLst>
          </p:cNvPr>
          <p:cNvSpPr txBox="1">
            <a:spLocks/>
          </p:cNvSpPr>
          <p:nvPr/>
        </p:nvSpPr>
        <p:spPr>
          <a:xfrm>
            <a:off x="1005839" y="7788357"/>
            <a:ext cx="13584050" cy="332399"/>
          </a:xfrm>
          <a:prstGeom prst="rect">
            <a:avLst/>
          </a:prstGeom>
        </p:spPr>
        <p:txBody>
          <a:bodyPr wrap="square" lIns="109728" tIns="54864" rIns="109728" bIns="54864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Jan Drgona, Aaron Tuor, Soumya Vasisht, 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Skomski, Draguna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Vrabie, 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7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Weights and Activations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41BEE-562A-054B-A324-F0251CD152FA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3139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Jan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Drgona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Aaron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Tuor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Soumya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Vasisht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</a:t>
            </a:r>
            <a:r>
              <a:rPr lang="en-US" sz="16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Skomski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, </a:t>
            </a:r>
            <a:r>
              <a:rPr lang="en-US" sz="1600" dirty="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Draguna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Vrabie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4939F94-0891-4CE6-A20F-285E39DF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72" y="2777655"/>
            <a:ext cx="11408114" cy="397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292B-B197-6942-AAA3-CA531B0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AD6B0-3F71-1C49-9E64-F33F8E61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57500"/>
                </a:solidFill>
                <a:latin typeface="Arial"/>
                <a:cs typeface="Arial"/>
              </a:rPr>
              <a:t>Dynamical Effects of Weights</a:t>
            </a:r>
            <a:endParaRPr lang="en-US" dirty="0"/>
          </a:p>
        </p:txBody>
      </p:sp>
      <p:pic>
        <p:nvPicPr>
          <p:cNvPr id="5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8BF9CD-E69C-2C42-91F8-5B05D9C2A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499" y="1726975"/>
            <a:ext cx="8423637" cy="59003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541BEE-562A-054B-A324-F0251CD152FA}"/>
              </a:ext>
            </a:extLst>
          </p:cNvPr>
          <p:cNvSpPr txBox="1">
            <a:spLocks/>
          </p:cNvSpPr>
          <p:nvPr/>
        </p:nvSpPr>
        <p:spPr>
          <a:xfrm>
            <a:off x="1241576" y="7795274"/>
            <a:ext cx="12752719" cy="3139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Jan Drgona, Aaron Tuor, Soumya Vasisht, 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Elliott Skomski, Draguna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Vrabie, </a:t>
            </a:r>
            <a:r>
              <a:rPr lang="en-US" sz="1600" dirty="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Spectral Analysis and Stability of Deep Neural Dynamics, arXiv:2011.13492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1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4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3.xml><?xml version="1.0" encoding="utf-8"?>
<a:theme xmlns:a="http://schemas.openxmlformats.org/drawingml/2006/main" name="5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NSD DAC Webinar Templat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.potx" id="{41984B9E-C2AA-4916-A1C3-544F5372F179}" vid="{EB976DB7-668F-4FEB-9714-EA8A7BD7221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663C266-509A-4F85-9BA8-C866AABCBDA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4C8B40054EF848AB7CE52FA80BFE00" ma:contentTypeVersion="4" ma:contentTypeDescription="Create a new document." ma:contentTypeScope="" ma:versionID="ab9b4bf1b9a02a0c2969bd222db5b30f">
  <xsd:schema xmlns:xsd="http://www.w3.org/2001/XMLSchema" xmlns:xs="http://www.w3.org/2001/XMLSchema" xmlns:p="http://schemas.microsoft.com/office/2006/metadata/properties" xmlns:ns2="6bcdc1a5-1876-4f07-b136-993516c5e5f1" xmlns:ns3="019b3560-083c-404e-bae2-456c3d0dff68" targetNamespace="http://schemas.microsoft.com/office/2006/metadata/properties" ma:root="true" ma:fieldsID="a91c5a200ca210b0c49d6b4535756cf8" ns2:_="" ns3:_="">
    <xsd:import namespace="6bcdc1a5-1876-4f07-b136-993516c5e5f1"/>
    <xsd:import namespace="019b3560-083c-404e-bae2-456c3d0dff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dc1a5-1876-4f07-b136-993516c5e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b3560-083c-404e-bae2-456c3d0dff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19b3560-083c-404e-bae2-456c3d0dff68">
      <UserInfo>
        <DisplayName>Drgona, Jan</DisplayName>
        <AccountId>31</AccountId>
        <AccountType/>
      </UserInfo>
      <UserInfo>
        <DisplayName>Vrabie, Draguna L</DisplayName>
        <AccountId>40</AccountId>
        <AccountType/>
      </UserInfo>
      <UserInfo>
        <DisplayName>Skomski, Steven E</DisplayName>
        <AccountId>41</AccountId>
        <AccountType/>
      </UserInfo>
      <UserInfo>
        <DisplayName>Vasisht, Soumya</DisplayName>
        <AccountId>42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0FEB3EE-EF99-4CC6-9929-DC461E12A86B}">
  <ds:schemaRefs>
    <ds:schemaRef ds:uri="019b3560-083c-404e-bae2-456c3d0dff68"/>
    <ds:schemaRef ds:uri="6bcdc1a5-1876-4f07-b136-993516c5e5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4CEA812-A597-4400-BA8A-60DE75ADD7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3425DA-0536-4CC4-869F-A2BDCA9FC3B9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bcdc1a5-1876-4f07-b136-993516c5e5f1"/>
    <ds:schemaRef ds:uri="019b3560-083c-404e-bae2-456c3d0dff68"/>
    <ds:schemaRef ds:uri="http://schemas.microsoft.com/office/2006/metadata/properties"/>
    <ds:schemaRef ds:uri="http://purl.org/dc/elements/1.1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1430</TotalTime>
  <Words>1320</Words>
  <Application>Microsoft Office PowerPoint</Application>
  <PresentationFormat>Custom</PresentationFormat>
  <Paragraphs>141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Consolas</vt:lpstr>
      <vt:lpstr>Wingdings</vt:lpstr>
      <vt:lpstr>4_PNNL_Option_4</vt:lpstr>
      <vt:lpstr>1_PNNL_Option_4</vt:lpstr>
      <vt:lpstr>5_PNNL_Option_4</vt:lpstr>
      <vt:lpstr>NSD DAC Webinar Template</vt:lpstr>
      <vt:lpstr>On Stability of Deep Neural Network-Based Models </vt:lpstr>
      <vt:lpstr>Stability Analysis of Deep Neural Network Models</vt:lpstr>
      <vt:lpstr>Stability of Dynamical Systems</vt:lpstr>
      <vt:lpstr>Stability Criteria </vt:lpstr>
      <vt:lpstr>Stability Analysis of Neural Dynamics</vt:lpstr>
      <vt:lpstr>Deep Neural Networks as Piecewise Affine Maps</vt:lpstr>
      <vt:lpstr>Stability Conditions of Deep Neural Dynamics</vt:lpstr>
      <vt:lpstr>Dynamical Effects of Weights and Activations</vt:lpstr>
      <vt:lpstr>Dynamical Effects of Weights</vt:lpstr>
      <vt:lpstr>Dynamical Effects of Activation Functions</vt:lpstr>
      <vt:lpstr>Dynamical Effects of Biases and Depth</vt:lpstr>
      <vt:lpstr>Stochastic Stability of Deep Markov Models</vt:lpstr>
      <vt:lpstr>Stochastic Stability Conditions for  Deep Markov Models</vt:lpstr>
      <vt:lpstr>Effect of Mean and Variance on Stochastic Stability of Deep Markov Models</vt:lpstr>
      <vt:lpstr>Effect of Biases and Depth on the Stability of Deep Markov Models</vt:lpstr>
      <vt:lpstr>Practical Stability Constraints for DNN and DMM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of Artificial Reasoning in Science (MARS)</dc:title>
  <dc:creator>Gosink, Luke</dc:creator>
  <cp:lastModifiedBy>Drgona, Jan</cp:lastModifiedBy>
  <cp:revision>16</cp:revision>
  <cp:lastPrinted>2019-12-19T20:23:30Z</cp:lastPrinted>
  <dcterms:created xsi:type="dcterms:W3CDTF">2019-06-28T17:44:25Z</dcterms:created>
  <dcterms:modified xsi:type="dcterms:W3CDTF">2021-10-15T22:45:08Z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0x010100EE4C8B40054EF848AB7CE52FA80BFE00</vt:lpwstr>
  </property>
</Properties>
</file>